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340" r:id="rId14"/>
    <p:sldId id="289" r:id="rId15"/>
    <p:sldId id="341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66" autoAdjust="0"/>
    <p:restoredTop sz="95799" autoAdjust="0"/>
  </p:normalViewPr>
  <p:slideViewPr>
    <p:cSldViewPr snapToGrid="0">
      <p:cViewPr>
        <p:scale>
          <a:sx n="52" d="100"/>
          <a:sy n="52" d="100"/>
        </p:scale>
        <p:origin x="-2688" y="-18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579F2-9E04-4740-B111-58ADD3C41A57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B57BE-73C0-418F-9F80-D063FF79DB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439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1344965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2350396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49434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1653466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1981821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2724044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2717968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1593299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2420795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265410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1795143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942751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1087419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Summary from VC2: results from trial survey; cholera; spatial spread model</a:t>
            </a:r>
          </a:p>
        </p:txBody>
      </p:sp>
    </p:spTree>
    <p:extLst>
      <p:ext uri="{BB962C8B-B14F-4D97-AF65-F5344CB8AC3E}">
        <p14:creationId xmlns:p14="http://schemas.microsoft.com/office/powerpoint/2010/main" val="1811792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972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42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63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13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01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44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291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638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79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976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479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630E2-0E3E-49EB-997D-01400722AB5A}" type="datetimeFigureOut">
              <a:rPr lang="en-GB" smtClean="0"/>
              <a:pPr/>
              <a:t>03/04/2018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DF560-FB36-434E-8D2A-0D1D33BBB4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39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235870" y="2948543"/>
            <a:ext cx="97202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dirty="0">
                <a:solidFill>
                  <a:schemeClr val="tx2"/>
                </a:solidFill>
                <a:latin typeface="Helvetica Neue Light"/>
                <a:cs typeface="Helvetica Neue Light"/>
              </a:rPr>
              <a:t>Vaccination game</a:t>
            </a:r>
            <a:endParaRPr lang="en-US" sz="5000" dirty="0">
              <a:latin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999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9" descr="sack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6563" y="339725"/>
            <a:ext cx="307808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Oval 20"/>
          <p:cNvSpPr/>
          <p:nvPr/>
        </p:nvSpPr>
        <p:spPr>
          <a:xfrm>
            <a:off x="2498155" y="2716215"/>
            <a:ext cx="383073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 rot="18908395">
            <a:off x="3419555" y="2717802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881227" y="29321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264301" y="3148013"/>
            <a:ext cx="383073" cy="36036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805288" y="3363913"/>
            <a:ext cx="381385" cy="36036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805288" y="2427288"/>
            <a:ext cx="381385" cy="36036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264301" y="2282827"/>
            <a:ext cx="383073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 rot="18908395">
            <a:off x="2347962" y="3365502"/>
            <a:ext cx="383072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 rot="18908395">
            <a:off x="2347962" y="221456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 rot="18908395">
            <a:off x="2021594" y="43973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019907" y="48545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520" name="TextBox 32"/>
          <p:cNvSpPr txBox="1">
            <a:spLocks noChangeArrowheads="1"/>
          </p:cNvSpPr>
          <p:nvPr/>
        </p:nvSpPr>
        <p:spPr bwMode="auto">
          <a:xfrm>
            <a:off x="2541899" y="4297364"/>
            <a:ext cx="21124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32 Vaccinated</a:t>
            </a:r>
          </a:p>
        </p:txBody>
      </p:sp>
      <p:sp>
        <p:nvSpPr>
          <p:cNvPr id="21521" name="TextBox 37"/>
          <p:cNvSpPr txBox="1">
            <a:spLocks noChangeArrowheads="1"/>
          </p:cNvSpPr>
          <p:nvPr/>
        </p:nvSpPr>
        <p:spPr bwMode="auto">
          <a:xfrm>
            <a:off x="2541897" y="4802189"/>
            <a:ext cx="22036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32 Susceptible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45596" y="334288"/>
            <a:ext cx="62105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Helvetica Neue Light"/>
                <a:cs typeface="Helvetica Neue Light"/>
              </a:rPr>
              <a:t>Vaccination game</a:t>
            </a:r>
            <a:endParaRPr lang="en-US" sz="4000" dirty="0">
              <a:latin typeface="Helvetica Neue Light"/>
              <a:cs typeface="Helvetica Neue Light"/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23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9" descr="sack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6563" y="339725"/>
            <a:ext cx="307808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Oval 20"/>
          <p:cNvSpPr/>
          <p:nvPr/>
        </p:nvSpPr>
        <p:spPr>
          <a:xfrm>
            <a:off x="2498155" y="2716215"/>
            <a:ext cx="383073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 rot="18908395">
            <a:off x="3419555" y="2717802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881227" y="29321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264301" y="3148013"/>
            <a:ext cx="383073" cy="36036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805288" y="3363913"/>
            <a:ext cx="381385" cy="36036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805288" y="2427288"/>
            <a:ext cx="381385" cy="36036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264301" y="2282827"/>
            <a:ext cx="383073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 rot="18908395">
            <a:off x="2347962" y="3365502"/>
            <a:ext cx="383072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 rot="18908395">
            <a:off x="2347962" y="221456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 rot="18908395">
            <a:off x="2021594" y="43973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019907" y="48545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520" name="TextBox 32"/>
          <p:cNvSpPr txBox="1">
            <a:spLocks noChangeArrowheads="1"/>
          </p:cNvSpPr>
          <p:nvPr/>
        </p:nvSpPr>
        <p:spPr bwMode="auto">
          <a:xfrm>
            <a:off x="2541899" y="4297364"/>
            <a:ext cx="21124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32 Vaccinated</a:t>
            </a:r>
          </a:p>
        </p:txBody>
      </p:sp>
      <p:sp>
        <p:nvSpPr>
          <p:cNvPr id="21521" name="TextBox 37"/>
          <p:cNvSpPr txBox="1">
            <a:spLocks noChangeArrowheads="1"/>
          </p:cNvSpPr>
          <p:nvPr/>
        </p:nvSpPr>
        <p:spPr bwMode="auto">
          <a:xfrm>
            <a:off x="2541897" y="4802189"/>
            <a:ext cx="22036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32 Susceptible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45596" y="334288"/>
            <a:ext cx="62105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Helvetica Neue Light"/>
                <a:cs typeface="Helvetica Neue Light"/>
              </a:rPr>
              <a:t>Vaccination game</a:t>
            </a:r>
            <a:endParaRPr lang="en-US" sz="4000" dirty="0">
              <a:latin typeface="Helvetica Neue Light"/>
              <a:cs typeface="Helvetica Neue Light"/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40" name="Curved Down Arrow 39"/>
          <p:cNvSpPr/>
          <p:nvPr/>
        </p:nvSpPr>
        <p:spPr>
          <a:xfrm>
            <a:off x="3034793" y="915989"/>
            <a:ext cx="2811176" cy="1001712"/>
          </a:xfrm>
          <a:prstGeom prst="curved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tx1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7555595" y="296862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7517302" y="359187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9483600" y="42171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9445307" y="47768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8143458" y="476538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8852756" y="475903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9464451" y="53800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10173749" y="537369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10109122" y="59626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8179430" y="359187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8143458" y="418941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7517302" y="477331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6902907" y="412661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6902907" y="355064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6276751" y="41345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5" name="Oval 94"/>
          <p:cNvSpPr/>
          <p:nvPr/>
        </p:nvSpPr>
        <p:spPr>
          <a:xfrm>
            <a:off x="6861166" y="53733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7570464" y="536704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6895903" y="598775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8" name="Oval 97"/>
          <p:cNvSpPr/>
          <p:nvPr/>
        </p:nvSpPr>
        <p:spPr>
          <a:xfrm>
            <a:off x="6274430" y="47574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</p:spTree>
    <p:extLst>
      <p:ext uri="{BB962C8B-B14F-4D97-AF65-F5344CB8AC3E}">
        <p14:creationId xmlns:p14="http://schemas.microsoft.com/office/powerpoint/2010/main" val="39751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>
          <a:xfrm rot="18908395">
            <a:off x="8450531" y="1555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448844" y="6127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15092" y="1079500"/>
            <a:ext cx="459012" cy="431800"/>
          </a:xfrm>
          <a:prstGeom prst="rect">
            <a:avLst/>
          </a:prstGeom>
          <a:solidFill>
            <a:srgbClr val="50B433"/>
          </a:solidFill>
          <a:ln w="508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8000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9059735" y="80964"/>
            <a:ext cx="1684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Vaccinated</a:t>
            </a: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9059735" y="585789"/>
            <a:ext cx="1775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Susceptible</a:t>
            </a: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9059735" y="1089027"/>
            <a:ext cx="1279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Infected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555595" y="296862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517302" y="359187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9483600" y="42171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9445307" y="47768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8143458" y="476538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8852756" y="475903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9464451" y="53800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10173749" y="537369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109122" y="59626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8179430" y="359187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8143458" y="418941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7517302" y="477331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6902907" y="412661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6902907" y="355064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6276751" y="41345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6861166" y="53733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7570464" y="536704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6895903" y="598775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6274430" y="47574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pic>
        <p:nvPicPr>
          <p:cNvPr id="88" name="Picture 1" descr="Compass-Rose-BW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190" y="966387"/>
            <a:ext cx="1532291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Rectangle 4"/>
          <p:cNvSpPr>
            <a:spLocks noChangeArrowheads="1"/>
          </p:cNvSpPr>
          <p:nvPr/>
        </p:nvSpPr>
        <p:spPr bwMode="auto">
          <a:xfrm>
            <a:off x="3092329" y="598085"/>
            <a:ext cx="3513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N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90" name="Rectangle 15"/>
          <p:cNvSpPr>
            <a:spLocks noChangeArrowheads="1"/>
          </p:cNvSpPr>
          <p:nvPr/>
        </p:nvSpPr>
        <p:spPr bwMode="auto">
          <a:xfrm>
            <a:off x="3130429" y="2352274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S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91" name="Rectangle 17"/>
          <p:cNvSpPr>
            <a:spLocks noChangeArrowheads="1"/>
          </p:cNvSpPr>
          <p:nvPr/>
        </p:nvSpPr>
        <p:spPr bwMode="auto">
          <a:xfrm>
            <a:off x="4037180" y="1461685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E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92" name="Rectangle 18"/>
          <p:cNvSpPr>
            <a:spLocks noChangeArrowheads="1"/>
          </p:cNvSpPr>
          <p:nvPr/>
        </p:nvSpPr>
        <p:spPr bwMode="auto">
          <a:xfrm>
            <a:off x="2071537" y="1461685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Helvetica Neue"/>
                <a:cs typeface="Helvetica Neue"/>
              </a:rPr>
              <a:t>W</a:t>
            </a:r>
            <a:endParaRPr lang="en-US" dirty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2764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403907" y="3441979"/>
            <a:ext cx="3951989" cy="707886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Remove to create first case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</p:txBody>
      </p:sp>
      <p:sp>
        <p:nvSpPr>
          <p:cNvPr id="40" name="Oval 39"/>
          <p:cNvSpPr/>
          <p:nvPr/>
        </p:nvSpPr>
        <p:spPr>
          <a:xfrm rot="18908395">
            <a:off x="8450531" y="1555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448844" y="6127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15092" y="1079500"/>
            <a:ext cx="459012" cy="431800"/>
          </a:xfrm>
          <a:prstGeom prst="rect">
            <a:avLst/>
          </a:prstGeom>
          <a:solidFill>
            <a:srgbClr val="50B433"/>
          </a:solidFill>
          <a:ln w="508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8000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9059735" y="80964"/>
            <a:ext cx="1684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Vaccinated</a:t>
            </a: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9059735" y="585789"/>
            <a:ext cx="1775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Susceptible</a:t>
            </a: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9059735" y="1089027"/>
            <a:ext cx="1279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Infected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555595" y="296862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517302" y="359187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9483600" y="42171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9445307" y="47768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8143458" y="476538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8852756" y="475903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9464451" y="53800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10173749" y="537369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109122" y="59626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8179430" y="359187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7517302" y="477331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6902907" y="412661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6902907" y="355064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6276751" y="41345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6861166" y="53733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7570464" y="536704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6895903" y="598775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6274430" y="47574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pic>
        <p:nvPicPr>
          <p:cNvPr id="88" name="Picture 1" descr="Compass-Rose-BW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190" y="966387"/>
            <a:ext cx="1532291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Rectangle 4"/>
          <p:cNvSpPr>
            <a:spLocks noChangeArrowheads="1"/>
          </p:cNvSpPr>
          <p:nvPr/>
        </p:nvSpPr>
        <p:spPr bwMode="auto">
          <a:xfrm>
            <a:off x="3092329" y="598085"/>
            <a:ext cx="3513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N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90" name="Rectangle 15"/>
          <p:cNvSpPr>
            <a:spLocks noChangeArrowheads="1"/>
          </p:cNvSpPr>
          <p:nvPr/>
        </p:nvSpPr>
        <p:spPr bwMode="auto">
          <a:xfrm>
            <a:off x="3130429" y="2352274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S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91" name="Rectangle 17"/>
          <p:cNvSpPr>
            <a:spLocks noChangeArrowheads="1"/>
          </p:cNvSpPr>
          <p:nvPr/>
        </p:nvSpPr>
        <p:spPr bwMode="auto">
          <a:xfrm>
            <a:off x="4037180" y="1461685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E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92" name="Rectangle 18"/>
          <p:cNvSpPr>
            <a:spLocks noChangeArrowheads="1"/>
          </p:cNvSpPr>
          <p:nvPr/>
        </p:nvSpPr>
        <p:spPr bwMode="auto">
          <a:xfrm>
            <a:off x="2071537" y="1461685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Helvetica Neue"/>
                <a:cs typeface="Helvetica Neue"/>
              </a:rPr>
              <a:t>W</a:t>
            </a:r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25785" y="4136967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1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5275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9" name="Picture 1" descr="Compass-Rose-BW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190" y="966387"/>
            <a:ext cx="1532291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4"/>
          <p:cNvSpPr>
            <a:spLocks noChangeArrowheads="1"/>
          </p:cNvSpPr>
          <p:nvPr/>
        </p:nvSpPr>
        <p:spPr bwMode="auto">
          <a:xfrm>
            <a:off x="3092329" y="598085"/>
            <a:ext cx="3513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N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1" name="Rectangle 15"/>
          <p:cNvSpPr>
            <a:spLocks noChangeArrowheads="1"/>
          </p:cNvSpPr>
          <p:nvPr/>
        </p:nvSpPr>
        <p:spPr bwMode="auto">
          <a:xfrm>
            <a:off x="3130429" y="2352274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S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>
            <a:off x="4037180" y="1461685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E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2071537" y="1461685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Helvetica Neue"/>
                <a:cs typeface="Helvetica Neue"/>
              </a:rPr>
              <a:t>W</a:t>
            </a:r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403907" y="3441980"/>
            <a:ext cx="3951989" cy="1323439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Remove to create first case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Infect susceptible </a:t>
            </a:r>
            <a:r>
              <a:rPr lang="en-US" sz="2000" dirty="0" err="1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neighbours</a:t>
            </a: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</p:txBody>
      </p:sp>
      <p:sp>
        <p:nvSpPr>
          <p:cNvPr id="40" name="Oval 39"/>
          <p:cNvSpPr/>
          <p:nvPr/>
        </p:nvSpPr>
        <p:spPr>
          <a:xfrm rot="18908395">
            <a:off x="8450531" y="1555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448844" y="6127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15092" y="1079500"/>
            <a:ext cx="459012" cy="431800"/>
          </a:xfrm>
          <a:prstGeom prst="rect">
            <a:avLst/>
          </a:prstGeom>
          <a:solidFill>
            <a:srgbClr val="50B433"/>
          </a:solidFill>
          <a:ln w="508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8000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9059735" y="80964"/>
            <a:ext cx="1684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Vaccinated</a:t>
            </a: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9059735" y="585789"/>
            <a:ext cx="1775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Susceptible</a:t>
            </a: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9059735" y="1089027"/>
            <a:ext cx="1279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Infected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555595" y="296862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517302" y="359187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9483600" y="42171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9445307" y="47768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8143458" y="4765380"/>
            <a:ext cx="381385" cy="360363"/>
          </a:xfrm>
          <a:prstGeom prst="ellipse">
            <a:avLst/>
          </a:prstGeom>
          <a:solidFill>
            <a:srgbClr val="FFFF00"/>
          </a:solidFill>
          <a:ln w="76200" cmpd="sng">
            <a:solidFill>
              <a:srgbClr val="FF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8852756" y="475903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9464451" y="53800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10173749" y="537369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109122" y="59626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8179430" y="3591870"/>
            <a:ext cx="381385" cy="360363"/>
          </a:xfrm>
          <a:prstGeom prst="ellipse">
            <a:avLst/>
          </a:prstGeom>
          <a:solidFill>
            <a:srgbClr val="FFFF00"/>
          </a:solidFill>
          <a:ln w="76200" cmpd="sng">
            <a:solidFill>
              <a:srgbClr val="FF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7517302" y="477331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6902907" y="412661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6902907" y="355064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6276751" y="41345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6861166" y="53733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7570464" y="536704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6895903" y="598775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6274430" y="47574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225785" y="4136967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1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2433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9" name="Picture 1" descr="Compass-Rose-BW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190" y="966387"/>
            <a:ext cx="1532291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4"/>
          <p:cNvSpPr>
            <a:spLocks noChangeArrowheads="1"/>
          </p:cNvSpPr>
          <p:nvPr/>
        </p:nvSpPr>
        <p:spPr bwMode="auto">
          <a:xfrm>
            <a:off x="3092329" y="598085"/>
            <a:ext cx="3513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N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1" name="Rectangle 15"/>
          <p:cNvSpPr>
            <a:spLocks noChangeArrowheads="1"/>
          </p:cNvSpPr>
          <p:nvPr/>
        </p:nvSpPr>
        <p:spPr bwMode="auto">
          <a:xfrm>
            <a:off x="3130429" y="2352274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S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>
            <a:off x="4037180" y="1461685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E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2071537" y="1461685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Helvetica Neue"/>
                <a:cs typeface="Helvetica Neue"/>
              </a:rPr>
              <a:t>W</a:t>
            </a:r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403907" y="3441979"/>
            <a:ext cx="3951989" cy="193899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Remove to create first case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Infect susceptible </a:t>
            </a:r>
            <a:r>
              <a:rPr lang="en-US" sz="2000" dirty="0" err="1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neighbours</a:t>
            </a: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Repeat until epidemic over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</p:txBody>
      </p:sp>
      <p:sp>
        <p:nvSpPr>
          <p:cNvPr id="40" name="Oval 39"/>
          <p:cNvSpPr/>
          <p:nvPr/>
        </p:nvSpPr>
        <p:spPr>
          <a:xfrm rot="18908395">
            <a:off x="8450531" y="1555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448844" y="6127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15092" y="1079500"/>
            <a:ext cx="459012" cy="431800"/>
          </a:xfrm>
          <a:prstGeom prst="rect">
            <a:avLst/>
          </a:prstGeom>
          <a:solidFill>
            <a:srgbClr val="50B433"/>
          </a:solidFill>
          <a:ln w="508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8000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9059735" y="80964"/>
            <a:ext cx="1684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Vaccinated</a:t>
            </a: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9059735" y="585789"/>
            <a:ext cx="1775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Susceptible</a:t>
            </a: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9059735" y="1089027"/>
            <a:ext cx="1279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Infected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555595" y="296862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517302" y="359187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9483600" y="42171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9445307" y="47768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8852756" y="4759030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9464451" y="53800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10173749" y="537369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109122" y="59626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7517302" y="477331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6902907" y="412661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6902907" y="355064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6276751" y="41345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6861166" y="53733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7570464" y="536704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6895903" y="598775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6274430" y="47574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225785" y="4136967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1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235867" y="355212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2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235867" y="471928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2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7212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9" name="Picture 1" descr="Compass-Rose-BW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190" y="966387"/>
            <a:ext cx="1532291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4"/>
          <p:cNvSpPr>
            <a:spLocks noChangeArrowheads="1"/>
          </p:cNvSpPr>
          <p:nvPr/>
        </p:nvSpPr>
        <p:spPr bwMode="auto">
          <a:xfrm>
            <a:off x="3092329" y="598085"/>
            <a:ext cx="3513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N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1" name="Rectangle 15"/>
          <p:cNvSpPr>
            <a:spLocks noChangeArrowheads="1"/>
          </p:cNvSpPr>
          <p:nvPr/>
        </p:nvSpPr>
        <p:spPr bwMode="auto">
          <a:xfrm>
            <a:off x="3130429" y="2352274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S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>
            <a:off x="4037180" y="1461685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E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2071537" y="1461685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Helvetica Neue"/>
                <a:cs typeface="Helvetica Neue"/>
              </a:rPr>
              <a:t>W</a:t>
            </a:r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403907" y="3441979"/>
            <a:ext cx="3951989" cy="193899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Remove to create first case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Infect susceptible </a:t>
            </a:r>
            <a:r>
              <a:rPr lang="en-US" sz="2000" dirty="0" err="1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neighbours</a:t>
            </a: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Repeat until epidemic over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</p:txBody>
      </p:sp>
      <p:sp>
        <p:nvSpPr>
          <p:cNvPr id="40" name="Oval 39"/>
          <p:cNvSpPr/>
          <p:nvPr/>
        </p:nvSpPr>
        <p:spPr>
          <a:xfrm rot="18908395">
            <a:off x="8450531" y="1555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448844" y="6127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15092" y="1079500"/>
            <a:ext cx="459012" cy="431800"/>
          </a:xfrm>
          <a:prstGeom prst="rect">
            <a:avLst/>
          </a:prstGeom>
          <a:solidFill>
            <a:srgbClr val="50B433"/>
          </a:solidFill>
          <a:ln w="508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8000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9059735" y="80964"/>
            <a:ext cx="1684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Vaccinated</a:t>
            </a: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9059735" y="585789"/>
            <a:ext cx="1775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Susceptible</a:t>
            </a: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9059735" y="1089027"/>
            <a:ext cx="1279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Infected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555595" y="2968628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9483600" y="42171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9445307" y="47768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9464451" y="53800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10173749" y="537369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109122" y="59626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6902907" y="412661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6902907" y="355064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6276751" y="41345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6861166" y="53733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7570464" y="536704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6895903" y="598775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6274430" y="47574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225785" y="4136967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1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235867" y="355212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2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235867" y="471928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2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8852756" y="473198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3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595156" y="471928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3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7570464" y="3559474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3830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9" name="Picture 1" descr="Compass-Rose-BW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190" y="966387"/>
            <a:ext cx="1532291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4"/>
          <p:cNvSpPr>
            <a:spLocks noChangeArrowheads="1"/>
          </p:cNvSpPr>
          <p:nvPr/>
        </p:nvSpPr>
        <p:spPr bwMode="auto">
          <a:xfrm>
            <a:off x="3092329" y="598085"/>
            <a:ext cx="3513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N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1" name="Rectangle 15"/>
          <p:cNvSpPr>
            <a:spLocks noChangeArrowheads="1"/>
          </p:cNvSpPr>
          <p:nvPr/>
        </p:nvSpPr>
        <p:spPr bwMode="auto">
          <a:xfrm>
            <a:off x="3130429" y="2352274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S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>
            <a:off x="4037180" y="1461685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E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2071537" y="1461685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Helvetica Neue"/>
                <a:cs typeface="Helvetica Neue"/>
              </a:rPr>
              <a:t>W</a:t>
            </a:r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403907" y="3441979"/>
            <a:ext cx="3951989" cy="193899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Remove to create first case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Infect susceptible </a:t>
            </a:r>
            <a:r>
              <a:rPr lang="en-US" sz="2000" dirty="0" err="1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neighbours</a:t>
            </a: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Repeat until epidemic over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</p:txBody>
      </p:sp>
      <p:sp>
        <p:nvSpPr>
          <p:cNvPr id="40" name="Oval 39"/>
          <p:cNvSpPr/>
          <p:nvPr/>
        </p:nvSpPr>
        <p:spPr>
          <a:xfrm rot="18908395">
            <a:off x="8450531" y="1555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448844" y="6127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15092" y="1079500"/>
            <a:ext cx="459012" cy="431800"/>
          </a:xfrm>
          <a:prstGeom prst="rect">
            <a:avLst/>
          </a:prstGeom>
          <a:solidFill>
            <a:srgbClr val="50B433"/>
          </a:solidFill>
          <a:ln w="508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8000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9059735" y="80964"/>
            <a:ext cx="1684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Vaccinated</a:t>
            </a: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9059735" y="585789"/>
            <a:ext cx="1775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Susceptible</a:t>
            </a: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9059735" y="1089027"/>
            <a:ext cx="1279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Infected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9483600" y="42171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9464451" y="53800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10173749" y="537369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109122" y="59626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6902907" y="412661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6276751" y="4134552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6861166" y="53733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6895903" y="598775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6274430" y="47574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225785" y="4136967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1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235867" y="355212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2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8235867" y="471928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2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852756" y="473198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3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595156" y="471928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3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570464" y="3559474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  <a:t>3</a:t>
            </a:r>
          </a:p>
        </p:txBody>
      </p:sp>
      <p:sp>
        <p:nvSpPr>
          <p:cNvPr id="91" name="Rectangle 90"/>
          <p:cNvSpPr/>
          <p:nvPr/>
        </p:nvSpPr>
        <p:spPr>
          <a:xfrm>
            <a:off x="9499423" y="4737042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4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7570464" y="5333943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4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7595156" y="2970214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4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934662" y="3565101"/>
            <a:ext cx="327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/>
                <a:ea typeface="Arial" charset="0"/>
                <a:cs typeface="Helvetica Neue"/>
              </a:rPr>
              <a:t>4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1768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9" name="Picture 1" descr="Compass-Rose-BW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190" y="966387"/>
            <a:ext cx="1532291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4"/>
          <p:cNvSpPr>
            <a:spLocks noChangeArrowheads="1"/>
          </p:cNvSpPr>
          <p:nvPr/>
        </p:nvSpPr>
        <p:spPr bwMode="auto">
          <a:xfrm>
            <a:off x="3092329" y="598085"/>
            <a:ext cx="3513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N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1" name="Rectangle 15"/>
          <p:cNvSpPr>
            <a:spLocks noChangeArrowheads="1"/>
          </p:cNvSpPr>
          <p:nvPr/>
        </p:nvSpPr>
        <p:spPr bwMode="auto">
          <a:xfrm>
            <a:off x="3130429" y="2352274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S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>
            <a:off x="4037180" y="1461685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E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2071537" y="1461685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Helvetica Neue"/>
                <a:cs typeface="Helvetica Neue"/>
              </a:rPr>
              <a:t>W</a:t>
            </a:r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403907" y="3441979"/>
            <a:ext cx="3951989" cy="286232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Remove to create first case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Infect susceptible </a:t>
            </a:r>
            <a:r>
              <a:rPr lang="en-US" sz="2000" dirty="0" err="1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neighbours</a:t>
            </a: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Repeat until epidemic over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Record total cases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</p:txBody>
      </p:sp>
      <p:sp>
        <p:nvSpPr>
          <p:cNvPr id="40" name="Oval 39"/>
          <p:cNvSpPr/>
          <p:nvPr/>
        </p:nvSpPr>
        <p:spPr>
          <a:xfrm rot="18908395">
            <a:off x="8450531" y="1555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448844" y="6127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15092" y="1079500"/>
            <a:ext cx="459012" cy="431800"/>
          </a:xfrm>
          <a:prstGeom prst="rect">
            <a:avLst/>
          </a:prstGeom>
          <a:solidFill>
            <a:srgbClr val="50B433"/>
          </a:solidFill>
          <a:ln w="508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8000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9059735" y="80964"/>
            <a:ext cx="1684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Vaccinated</a:t>
            </a: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9059735" y="585789"/>
            <a:ext cx="1775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Susceptible</a:t>
            </a: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9059735" y="1089027"/>
            <a:ext cx="1279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Infected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</p:spTree>
    <p:extLst>
      <p:ext uri="{BB962C8B-B14F-4D97-AF65-F5344CB8AC3E}">
        <p14:creationId xmlns:p14="http://schemas.microsoft.com/office/powerpoint/2010/main" val="2685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9" name="Picture 1" descr="Compass-Rose-BW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190" y="966387"/>
            <a:ext cx="1532291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4"/>
          <p:cNvSpPr>
            <a:spLocks noChangeArrowheads="1"/>
          </p:cNvSpPr>
          <p:nvPr/>
        </p:nvSpPr>
        <p:spPr bwMode="auto">
          <a:xfrm>
            <a:off x="3092329" y="598085"/>
            <a:ext cx="3513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N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1" name="Rectangle 15"/>
          <p:cNvSpPr>
            <a:spLocks noChangeArrowheads="1"/>
          </p:cNvSpPr>
          <p:nvPr/>
        </p:nvSpPr>
        <p:spPr bwMode="auto">
          <a:xfrm>
            <a:off x="3130429" y="2352274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S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>
            <a:off x="4037180" y="1461685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Helvetica Neue"/>
                <a:cs typeface="Helvetica Neue"/>
              </a:rPr>
              <a:t>E</a:t>
            </a:r>
            <a:endParaRPr lang="en-US">
              <a:latin typeface="Helvetica Neue"/>
              <a:cs typeface="Helvetica Neue"/>
            </a:endParaRPr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2071537" y="1461685"/>
            <a:ext cx="402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Helvetica Neue"/>
                <a:cs typeface="Helvetica Neue"/>
              </a:rPr>
              <a:t>W</a:t>
            </a:r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403907" y="3441980"/>
            <a:ext cx="3951989" cy="347787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Remove to create first case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Infect susceptible </a:t>
            </a:r>
            <a:r>
              <a:rPr lang="en-US" sz="2000" dirty="0" err="1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neighbours</a:t>
            </a: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Repeat until epidemic over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Record total cases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Helvetica Neue Light"/>
                <a:ea typeface="Arial" charset="0"/>
                <a:cs typeface="Helvetica Neue Light"/>
              </a:rPr>
              <a:t> Try with 48 vaccinated/16 not</a:t>
            </a: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chemeClr val="tx2"/>
              </a:solidFill>
              <a:latin typeface="Helvetica Neue Light"/>
              <a:ea typeface="Arial" charset="0"/>
              <a:cs typeface="Helvetica Neue Light"/>
            </a:endParaRPr>
          </a:p>
        </p:txBody>
      </p:sp>
      <p:sp>
        <p:nvSpPr>
          <p:cNvPr id="40" name="Oval 39"/>
          <p:cNvSpPr/>
          <p:nvPr/>
        </p:nvSpPr>
        <p:spPr>
          <a:xfrm rot="18908395">
            <a:off x="8450531" y="155577"/>
            <a:ext cx="383073" cy="360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448844" y="612777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15092" y="1079500"/>
            <a:ext cx="459012" cy="431800"/>
          </a:xfrm>
          <a:prstGeom prst="rect">
            <a:avLst/>
          </a:prstGeom>
          <a:solidFill>
            <a:srgbClr val="50B433"/>
          </a:solidFill>
          <a:ln w="508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8000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9059735" y="80964"/>
            <a:ext cx="1684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Vaccinated</a:t>
            </a: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9059735" y="585789"/>
            <a:ext cx="17758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 Neue "/>
                <a:cs typeface="Helvetica Neue "/>
              </a:rPr>
              <a:t>Susceptible</a:t>
            </a: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9059735" y="1089027"/>
            <a:ext cx="1279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Helvetica Neue "/>
                <a:cs typeface="Helvetica Neue "/>
              </a:rPr>
              <a:t>Infected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5523449" y="1697772"/>
          <a:ext cx="5090112" cy="472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  <a:gridCol w="636264"/>
              </a:tblGrid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  <a:tr h="5909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B433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8180063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74755" y="1788794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059029" y="178720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648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342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527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52129" y="301942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62763" y="24272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51958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70463" y="4191003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40463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750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74429" y="23574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52529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910063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40463" y="416718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7519589" y="177291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179429" y="29686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411889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5704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0034263" y="477331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10063" y="4778378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80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750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467748" y="355947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40463" y="2970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840463" y="355788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2750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52763" y="4149726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652763" y="4759029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52763" y="5383215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52763" y="5964240"/>
            <a:ext cx="383072" cy="3587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74430" y="179166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934196" y="1802459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895903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81751" y="242570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891049" y="241935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10078179" y="2337541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0039886" y="296078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8143458" y="598299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52756" y="5976643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0059030" y="35440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445307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5652130" y="3559475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334975" y="2997994"/>
            <a:ext cx="381385" cy="3603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Helvetica Neue "/>
              <a:ea typeface="ＭＳ Ｐゴシック" charset="-128"/>
              <a:cs typeface="Helvetica Neue "/>
            </a:endParaRPr>
          </a:p>
        </p:txBody>
      </p:sp>
    </p:spTree>
    <p:extLst>
      <p:ext uri="{BB962C8B-B14F-4D97-AF65-F5344CB8AC3E}">
        <p14:creationId xmlns:p14="http://schemas.microsoft.com/office/powerpoint/2010/main" val="380988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2029393" y="2636549"/>
            <a:ext cx="83512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800" dirty="0">
                <a:solidFill>
                  <a:schemeClr val="tx2"/>
                </a:solidFill>
                <a:latin typeface="Helvetica Neue Light"/>
                <a:cs typeface="Helvetica Neue Light"/>
              </a:rPr>
              <a:t>R</a:t>
            </a:r>
            <a:r>
              <a:rPr lang="en-GB" sz="2800" baseline="-25000" dirty="0">
                <a:solidFill>
                  <a:schemeClr val="tx2"/>
                </a:solidFill>
                <a:latin typeface="Helvetica Neue Light"/>
                <a:cs typeface="Helvetica Neue Light"/>
              </a:rPr>
              <a:t>0</a:t>
            </a:r>
            <a:r>
              <a:rPr lang="en-GB" sz="2800" dirty="0">
                <a:solidFill>
                  <a:schemeClr val="tx2"/>
                </a:solidFill>
                <a:latin typeface="Helvetica Neue Light"/>
                <a:cs typeface="Helvetica Neue Light"/>
              </a:rPr>
              <a:t> measures how quickly an epidemic will take off…</a:t>
            </a:r>
            <a:endParaRPr lang="en-US" sz="2800" dirty="0">
              <a:solidFill>
                <a:schemeClr val="tx2"/>
              </a:solidFill>
              <a:latin typeface="Helvetica Neue Light"/>
              <a:cs typeface="Helvetica Neue Light"/>
            </a:endParaRPr>
          </a:p>
        </p:txBody>
      </p:sp>
      <p:sp>
        <p:nvSpPr>
          <p:cNvPr id="19" name="AutoShape 14"/>
          <p:cNvSpPr>
            <a:spLocks noChangeArrowheads="1"/>
          </p:cNvSpPr>
          <p:nvPr/>
        </p:nvSpPr>
        <p:spPr bwMode="auto">
          <a:xfrm>
            <a:off x="2108766" y="3503626"/>
            <a:ext cx="3374280" cy="1719263"/>
          </a:xfrm>
          <a:prstGeom prst="roundRect">
            <a:avLst>
              <a:gd name="adj" fmla="val 16667"/>
            </a:avLst>
          </a:prstGeom>
          <a:solidFill>
            <a:srgbClr val="66FF6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Helvetica Neue Light"/>
              <a:ea typeface="Times New Roman" charset="0"/>
              <a:cs typeface="Helvetica Neue Light"/>
            </a:endParaRPr>
          </a:p>
          <a:p>
            <a:pPr algn="ctr">
              <a:defRPr/>
            </a:pPr>
            <a:r>
              <a:rPr lang="en-US" sz="4000" dirty="0">
                <a:latin typeface="Helvetica Neue Light"/>
                <a:ea typeface="Times New Roman" charset="0"/>
                <a:cs typeface="Helvetica Neue Light"/>
              </a:rPr>
              <a:t>R</a:t>
            </a:r>
            <a:r>
              <a:rPr lang="en-US" sz="4000" baseline="-30000" dirty="0">
                <a:latin typeface="Helvetica Neue Light"/>
                <a:ea typeface="Times New Roman" charset="0"/>
                <a:cs typeface="Helvetica Neue Light"/>
              </a:rPr>
              <a:t>0 </a:t>
            </a:r>
            <a:r>
              <a:rPr lang="en-US" sz="4000" dirty="0">
                <a:latin typeface="Helvetica Neue Light"/>
                <a:ea typeface="Times New Roman" charset="0"/>
                <a:cs typeface="Helvetica Neue Light"/>
              </a:rPr>
              <a:t>&lt; 1</a:t>
            </a:r>
          </a:p>
          <a:p>
            <a:pPr algn="ctr">
              <a:defRPr/>
            </a:pPr>
            <a:endParaRPr lang="en-US" dirty="0">
              <a:ln>
                <a:solidFill>
                  <a:srgbClr val="000000"/>
                </a:solidFill>
              </a:ln>
              <a:latin typeface="Helvetica Neue Light"/>
              <a:ea typeface="Times New Roman" charset="0"/>
              <a:cs typeface="Helvetica Neue Light"/>
            </a:endParaRPr>
          </a:p>
          <a:p>
            <a:pPr algn="ctr">
              <a:defRPr/>
            </a:pPr>
            <a:r>
              <a:rPr lang="en-GB" dirty="0">
                <a:latin typeface="Helvetica Neue Light"/>
                <a:ea typeface="Times New Roman" charset="0"/>
                <a:cs typeface="Helvetica Neue Light"/>
              </a:rPr>
              <a:t>Cases </a:t>
            </a:r>
            <a:r>
              <a:rPr lang="en-GB" b="1" dirty="0">
                <a:latin typeface="Helvetica Neue"/>
                <a:ea typeface="Times New Roman" charset="0"/>
                <a:cs typeface="Helvetica Neue"/>
              </a:rPr>
              <a:t>decrease</a:t>
            </a:r>
            <a:r>
              <a:rPr lang="en-GB" dirty="0">
                <a:latin typeface="Helvetica Neue Light"/>
                <a:ea typeface="Times New Roman" charset="0"/>
                <a:cs typeface="Helvetica Neue Light"/>
              </a:rPr>
              <a:t> each step</a:t>
            </a:r>
            <a:endParaRPr lang="en-US" baseline="-30000" dirty="0">
              <a:latin typeface="Helvetica Neue Light"/>
              <a:ea typeface="Times New Roman" charset="0"/>
              <a:cs typeface="Helvetica Neue Light"/>
            </a:endParaRPr>
          </a:p>
          <a:p>
            <a:pPr algn="ctr">
              <a:defRPr/>
            </a:pPr>
            <a:endParaRPr lang="en-US" sz="2400" dirty="0">
              <a:latin typeface="Helvetica Neue Light"/>
              <a:ea typeface="Times New Roman" charset="0"/>
              <a:cs typeface="Helvetica Neue Light"/>
            </a:endParaRPr>
          </a:p>
        </p:txBody>
      </p:sp>
      <p:sp>
        <p:nvSpPr>
          <p:cNvPr id="20" name="AutoShape 15"/>
          <p:cNvSpPr>
            <a:spLocks noChangeArrowheads="1"/>
          </p:cNvSpPr>
          <p:nvPr/>
        </p:nvSpPr>
        <p:spPr bwMode="auto">
          <a:xfrm>
            <a:off x="6249924" y="3503626"/>
            <a:ext cx="3374280" cy="1719263"/>
          </a:xfrm>
          <a:prstGeom prst="roundRect">
            <a:avLst>
              <a:gd name="adj" fmla="val 16667"/>
            </a:avLst>
          </a:prstGeom>
          <a:solidFill>
            <a:srgbClr val="FF505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 dirty="0">
              <a:latin typeface="Helvetica Neue Light"/>
              <a:cs typeface="Helvetica Neue Light"/>
            </a:endParaRPr>
          </a:p>
          <a:p>
            <a:pPr algn="ctr"/>
            <a:r>
              <a:rPr lang="en-US" sz="4000" dirty="0">
                <a:latin typeface="Helvetica Neue Light"/>
                <a:cs typeface="Helvetica Neue Light"/>
              </a:rPr>
              <a:t>R</a:t>
            </a:r>
            <a:r>
              <a:rPr lang="en-US" sz="4000" baseline="-30000" dirty="0">
                <a:latin typeface="Helvetica Neue Light"/>
                <a:cs typeface="Helvetica Neue Light"/>
              </a:rPr>
              <a:t>0 </a:t>
            </a:r>
            <a:r>
              <a:rPr lang="en-US" sz="4000" dirty="0">
                <a:latin typeface="Helvetica Neue Light"/>
                <a:cs typeface="Helvetica Neue Light"/>
              </a:rPr>
              <a:t>&gt; 1</a:t>
            </a:r>
          </a:p>
          <a:p>
            <a:pPr algn="ctr"/>
            <a:endParaRPr lang="en-US" dirty="0">
              <a:latin typeface="Helvetica Neue Light"/>
              <a:cs typeface="Helvetica Neue Light"/>
            </a:endParaRPr>
          </a:p>
          <a:p>
            <a:pPr algn="ctr"/>
            <a:r>
              <a:rPr lang="en-GB" dirty="0">
                <a:latin typeface="Helvetica Neue Light"/>
                <a:cs typeface="Helvetica Neue Light"/>
              </a:rPr>
              <a:t>Cases </a:t>
            </a:r>
            <a:r>
              <a:rPr lang="en-GB" b="1" dirty="0">
                <a:latin typeface="Helvetica Neue"/>
                <a:cs typeface="Helvetica Neue"/>
              </a:rPr>
              <a:t>increase</a:t>
            </a:r>
            <a:r>
              <a:rPr lang="en-GB" dirty="0">
                <a:latin typeface="Helvetica Neue Light"/>
                <a:cs typeface="Helvetica Neue Light"/>
              </a:rPr>
              <a:t> each step</a:t>
            </a:r>
            <a:endParaRPr lang="en-US" baseline="-30000" dirty="0">
              <a:latin typeface="Helvetica Neue Light"/>
              <a:cs typeface="Helvetica Neue Light"/>
            </a:endParaRPr>
          </a:p>
          <a:p>
            <a:pPr algn="ctr"/>
            <a:endParaRPr lang="en-US" sz="2400" dirty="0">
              <a:latin typeface="Helvetica Neue Light"/>
              <a:cs typeface="Helvetica Neue Light"/>
            </a:endParaRPr>
          </a:p>
        </p:txBody>
      </p:sp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3124134" y="5432953"/>
            <a:ext cx="1435389" cy="965200"/>
            <a:chOff x="1219200" y="5410200"/>
            <a:chExt cx="1862138" cy="1177925"/>
          </a:xfrm>
        </p:grpSpPr>
        <p:grpSp>
          <p:nvGrpSpPr>
            <p:cNvPr id="3" name="Group 73"/>
            <p:cNvGrpSpPr>
              <a:grpSpLocks noChangeAspect="1"/>
            </p:cNvGrpSpPr>
            <p:nvPr/>
          </p:nvGrpSpPr>
          <p:grpSpPr bwMode="auto">
            <a:xfrm>
              <a:off x="1447800" y="5867400"/>
              <a:ext cx="338138" cy="720725"/>
              <a:chOff x="609600" y="5486400"/>
              <a:chExt cx="609600" cy="1295400"/>
            </a:xfrm>
          </p:grpSpPr>
          <p:sp>
            <p:nvSpPr>
              <p:cNvPr id="38" name="Rounded Rectangle 37"/>
              <p:cNvSpPr/>
              <p:nvPr/>
            </p:nvSpPr>
            <p:spPr>
              <a:xfrm>
                <a:off x="724079" y="5791704"/>
                <a:ext cx="380643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39" name="Oval 38"/>
              <p:cNvSpPr>
                <a:spLocks noChangeAspect="1"/>
              </p:cNvSpPr>
              <p:nvPr/>
            </p:nvSpPr>
            <p:spPr>
              <a:xfrm>
                <a:off x="778457" y="5486400"/>
                <a:ext cx="269025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40" name="Straight Connector 39"/>
              <p:cNvCxnSpPr/>
              <p:nvPr/>
            </p:nvCxnSpPr>
            <p:spPr>
              <a:xfrm rot="5400000">
                <a:off x="494270" y="5941274"/>
                <a:ext cx="382343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5400000">
                <a:off x="645956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rot="5400000">
                <a:off x="800502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16200000" flipH="1">
                <a:off x="953612" y="5939847"/>
                <a:ext cx="379489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94"/>
            <p:cNvGrpSpPr>
              <a:grpSpLocks noChangeAspect="1"/>
            </p:cNvGrpSpPr>
            <p:nvPr/>
          </p:nvGrpSpPr>
          <p:grpSpPr bwMode="auto">
            <a:xfrm>
              <a:off x="1219200" y="5410200"/>
              <a:ext cx="338138" cy="720725"/>
              <a:chOff x="609600" y="5486400"/>
              <a:chExt cx="609600" cy="1295400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724079" y="5791704"/>
                <a:ext cx="380643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778457" y="5486400"/>
                <a:ext cx="269025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 rot="5400000">
                <a:off x="494270" y="5941274"/>
                <a:ext cx="382343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rot="5400000">
                <a:off x="645956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5400000">
                <a:off x="800502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rot="16200000" flipH="1">
                <a:off x="953612" y="5939847"/>
                <a:ext cx="379489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101"/>
            <p:cNvGrpSpPr>
              <a:grpSpLocks noChangeAspect="1"/>
            </p:cNvGrpSpPr>
            <p:nvPr/>
          </p:nvGrpSpPr>
          <p:grpSpPr bwMode="auto">
            <a:xfrm>
              <a:off x="2743200" y="5638800"/>
              <a:ext cx="338138" cy="720725"/>
              <a:chOff x="609600" y="5486400"/>
              <a:chExt cx="609600" cy="12954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724079" y="5791704"/>
                <a:ext cx="380643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778457" y="5486400"/>
                <a:ext cx="269025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 rot="5400000">
                <a:off x="494270" y="5941274"/>
                <a:ext cx="382343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45956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800502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16200000" flipH="1">
                <a:off x="953612" y="5939847"/>
                <a:ext cx="379489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Straight Arrow Connector 24"/>
            <p:cNvCxnSpPr/>
            <p:nvPr/>
          </p:nvCxnSpPr>
          <p:spPr>
            <a:xfrm>
              <a:off x="1828800" y="6096000"/>
              <a:ext cx="762000" cy="1588"/>
            </a:xfrm>
            <a:prstGeom prst="straightConnector1">
              <a:avLst/>
            </a:prstGeom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81"/>
          <p:cNvGrpSpPr>
            <a:grpSpLocks/>
          </p:cNvGrpSpPr>
          <p:nvPr/>
        </p:nvGrpSpPr>
        <p:grpSpPr bwMode="auto">
          <a:xfrm>
            <a:off x="6556633" y="5532950"/>
            <a:ext cx="2878119" cy="965200"/>
            <a:chOff x="4953000" y="5410200"/>
            <a:chExt cx="3733800" cy="1177925"/>
          </a:xfrm>
        </p:grpSpPr>
        <p:grpSp>
          <p:nvGrpSpPr>
            <p:cNvPr id="7" name="Group 108"/>
            <p:cNvGrpSpPr>
              <a:grpSpLocks noChangeAspect="1"/>
            </p:cNvGrpSpPr>
            <p:nvPr/>
          </p:nvGrpSpPr>
          <p:grpSpPr bwMode="auto">
            <a:xfrm>
              <a:off x="4953000" y="5562600"/>
              <a:ext cx="338138" cy="720725"/>
              <a:chOff x="609600" y="5486400"/>
              <a:chExt cx="609600" cy="1295400"/>
            </a:xfrm>
          </p:grpSpPr>
          <p:sp>
            <p:nvSpPr>
              <p:cNvPr id="90" name="Rounded Rectangle 89"/>
              <p:cNvSpPr/>
              <p:nvPr/>
            </p:nvSpPr>
            <p:spPr>
              <a:xfrm>
                <a:off x="724079" y="5791704"/>
                <a:ext cx="380643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91" name="Oval 90"/>
              <p:cNvSpPr>
                <a:spLocks noChangeAspect="1"/>
              </p:cNvSpPr>
              <p:nvPr/>
            </p:nvSpPr>
            <p:spPr>
              <a:xfrm>
                <a:off x="778457" y="5486400"/>
                <a:ext cx="269025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92" name="Straight Connector 91"/>
              <p:cNvCxnSpPr/>
              <p:nvPr/>
            </p:nvCxnSpPr>
            <p:spPr>
              <a:xfrm rot="5400000">
                <a:off x="494270" y="5941274"/>
                <a:ext cx="382343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5400000">
                <a:off x="645956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rot="5400000">
                <a:off x="800502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rot="16200000" flipH="1">
                <a:off x="953612" y="5939847"/>
                <a:ext cx="379489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115"/>
            <p:cNvGrpSpPr>
              <a:grpSpLocks noChangeAspect="1"/>
            </p:cNvGrpSpPr>
            <p:nvPr/>
          </p:nvGrpSpPr>
          <p:grpSpPr bwMode="auto">
            <a:xfrm>
              <a:off x="6324600" y="5867400"/>
              <a:ext cx="338138" cy="720725"/>
              <a:chOff x="609600" y="5486400"/>
              <a:chExt cx="609600" cy="1295400"/>
            </a:xfrm>
          </p:grpSpPr>
          <p:sp>
            <p:nvSpPr>
              <p:cNvPr id="84" name="Rounded Rectangle 83"/>
              <p:cNvSpPr/>
              <p:nvPr/>
            </p:nvSpPr>
            <p:spPr>
              <a:xfrm>
                <a:off x="724079" y="5791704"/>
                <a:ext cx="380643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85" name="Oval 84"/>
              <p:cNvSpPr>
                <a:spLocks noChangeAspect="1"/>
              </p:cNvSpPr>
              <p:nvPr/>
            </p:nvSpPr>
            <p:spPr>
              <a:xfrm>
                <a:off x="778457" y="5486400"/>
                <a:ext cx="269025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86" name="Straight Connector 85"/>
              <p:cNvCxnSpPr/>
              <p:nvPr/>
            </p:nvCxnSpPr>
            <p:spPr>
              <a:xfrm rot="5400000">
                <a:off x="494270" y="5941274"/>
                <a:ext cx="382343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rot="5400000">
                <a:off x="645956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rot="5400000">
                <a:off x="800502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rot="16200000" flipH="1">
                <a:off x="953612" y="5939847"/>
                <a:ext cx="379489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122"/>
            <p:cNvGrpSpPr>
              <a:grpSpLocks noChangeAspect="1"/>
            </p:cNvGrpSpPr>
            <p:nvPr/>
          </p:nvGrpSpPr>
          <p:grpSpPr bwMode="auto">
            <a:xfrm>
              <a:off x="6096000" y="5410200"/>
              <a:ext cx="338138" cy="720725"/>
              <a:chOff x="609600" y="5486400"/>
              <a:chExt cx="609600" cy="1295400"/>
            </a:xfrm>
          </p:grpSpPr>
          <p:sp>
            <p:nvSpPr>
              <p:cNvPr id="78" name="Rounded Rectangle 77"/>
              <p:cNvSpPr/>
              <p:nvPr/>
            </p:nvSpPr>
            <p:spPr>
              <a:xfrm>
                <a:off x="724079" y="5791704"/>
                <a:ext cx="380643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79" name="Oval 78"/>
              <p:cNvSpPr>
                <a:spLocks noChangeAspect="1"/>
              </p:cNvSpPr>
              <p:nvPr/>
            </p:nvSpPr>
            <p:spPr>
              <a:xfrm>
                <a:off x="778457" y="5486400"/>
                <a:ext cx="269025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 rot="5400000">
                <a:off x="494270" y="5941274"/>
                <a:ext cx="382343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rot="5400000">
                <a:off x="645956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rot="5400000">
                <a:off x="800502" y="6589198"/>
                <a:ext cx="382343" cy="2861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rot="16200000" flipH="1">
                <a:off x="953612" y="5939847"/>
                <a:ext cx="379489" cy="151685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129"/>
            <p:cNvGrpSpPr>
              <a:grpSpLocks noChangeAspect="1"/>
            </p:cNvGrpSpPr>
            <p:nvPr/>
          </p:nvGrpSpPr>
          <p:grpSpPr bwMode="auto">
            <a:xfrm>
              <a:off x="8348663" y="5867400"/>
              <a:ext cx="338137" cy="720725"/>
              <a:chOff x="609600" y="5486400"/>
              <a:chExt cx="609600" cy="1295400"/>
            </a:xfrm>
          </p:grpSpPr>
          <p:sp>
            <p:nvSpPr>
              <p:cNvPr id="72" name="Rounded Rectangle 71"/>
              <p:cNvSpPr/>
              <p:nvPr/>
            </p:nvSpPr>
            <p:spPr>
              <a:xfrm>
                <a:off x="724079" y="5791704"/>
                <a:ext cx="380642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73" name="Oval 72"/>
              <p:cNvSpPr>
                <a:spLocks noChangeAspect="1"/>
              </p:cNvSpPr>
              <p:nvPr/>
            </p:nvSpPr>
            <p:spPr>
              <a:xfrm>
                <a:off x="778456" y="5486400"/>
                <a:ext cx="269026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 rot="5400000">
                <a:off x="494271" y="5941274"/>
                <a:ext cx="382343" cy="151684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rot="5400000">
                <a:off x="645954" y="6589198"/>
                <a:ext cx="382343" cy="2863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rot="5400000">
                <a:off x="800501" y="6589198"/>
                <a:ext cx="382343" cy="2863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rot="16200000" flipH="1">
                <a:off x="953614" y="5939846"/>
                <a:ext cx="379489" cy="151684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36"/>
            <p:cNvGrpSpPr>
              <a:grpSpLocks noChangeAspect="1"/>
            </p:cNvGrpSpPr>
            <p:nvPr/>
          </p:nvGrpSpPr>
          <p:grpSpPr bwMode="auto">
            <a:xfrm>
              <a:off x="7586663" y="5486400"/>
              <a:ext cx="338137" cy="720725"/>
              <a:chOff x="609600" y="5486400"/>
              <a:chExt cx="609600" cy="1295400"/>
            </a:xfrm>
          </p:grpSpPr>
          <p:sp>
            <p:nvSpPr>
              <p:cNvPr id="66" name="Rounded Rectangle 65"/>
              <p:cNvSpPr/>
              <p:nvPr/>
            </p:nvSpPr>
            <p:spPr>
              <a:xfrm>
                <a:off x="724079" y="5791704"/>
                <a:ext cx="380642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67" name="Oval 66"/>
              <p:cNvSpPr>
                <a:spLocks noChangeAspect="1"/>
              </p:cNvSpPr>
              <p:nvPr/>
            </p:nvSpPr>
            <p:spPr>
              <a:xfrm>
                <a:off x="778456" y="5486400"/>
                <a:ext cx="269026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 rot="5400000">
                <a:off x="494271" y="5941274"/>
                <a:ext cx="382343" cy="151684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5400000">
                <a:off x="645954" y="6589198"/>
                <a:ext cx="382343" cy="2863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rot="5400000">
                <a:off x="800501" y="6589198"/>
                <a:ext cx="382343" cy="2863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rot="16200000" flipH="1">
                <a:off x="953614" y="5939846"/>
                <a:ext cx="379489" cy="151684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43"/>
            <p:cNvGrpSpPr>
              <a:grpSpLocks noChangeAspect="1"/>
            </p:cNvGrpSpPr>
            <p:nvPr/>
          </p:nvGrpSpPr>
          <p:grpSpPr bwMode="auto">
            <a:xfrm>
              <a:off x="7891463" y="5867400"/>
              <a:ext cx="338137" cy="720725"/>
              <a:chOff x="609600" y="5486400"/>
              <a:chExt cx="609600" cy="1295400"/>
            </a:xfrm>
          </p:grpSpPr>
          <p:sp>
            <p:nvSpPr>
              <p:cNvPr id="60" name="Rounded Rectangle 59"/>
              <p:cNvSpPr/>
              <p:nvPr/>
            </p:nvSpPr>
            <p:spPr>
              <a:xfrm>
                <a:off x="724079" y="5791704"/>
                <a:ext cx="380642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61" name="Oval 60"/>
              <p:cNvSpPr>
                <a:spLocks noChangeAspect="1"/>
              </p:cNvSpPr>
              <p:nvPr/>
            </p:nvSpPr>
            <p:spPr>
              <a:xfrm>
                <a:off x="778456" y="5486400"/>
                <a:ext cx="269026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 rot="5400000">
                <a:off x="494271" y="5941274"/>
                <a:ext cx="382343" cy="151684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rot="5400000">
                <a:off x="645954" y="6589198"/>
                <a:ext cx="382343" cy="2863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rot="5400000">
                <a:off x="800501" y="6589198"/>
                <a:ext cx="382343" cy="2863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rot="16200000" flipH="1">
                <a:off x="953614" y="5939846"/>
                <a:ext cx="379489" cy="151684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50"/>
            <p:cNvGrpSpPr>
              <a:grpSpLocks noChangeAspect="1"/>
            </p:cNvGrpSpPr>
            <p:nvPr/>
          </p:nvGrpSpPr>
          <p:grpSpPr bwMode="auto">
            <a:xfrm>
              <a:off x="8120063" y="5410200"/>
              <a:ext cx="338137" cy="720725"/>
              <a:chOff x="609600" y="5486400"/>
              <a:chExt cx="609600" cy="1295400"/>
            </a:xfrm>
          </p:grpSpPr>
          <p:sp>
            <p:nvSpPr>
              <p:cNvPr id="54" name="Rounded Rectangle 53"/>
              <p:cNvSpPr/>
              <p:nvPr/>
            </p:nvSpPr>
            <p:spPr>
              <a:xfrm>
                <a:off x="724079" y="5791704"/>
                <a:ext cx="380642" cy="607753"/>
              </a:xfrm>
              <a:prstGeom prst="roundRect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sp>
            <p:nvSpPr>
              <p:cNvPr id="55" name="Oval 54"/>
              <p:cNvSpPr>
                <a:spLocks noChangeAspect="1"/>
              </p:cNvSpPr>
              <p:nvPr/>
            </p:nvSpPr>
            <p:spPr>
              <a:xfrm>
                <a:off x="778456" y="5486400"/>
                <a:ext cx="269026" cy="268211"/>
              </a:xfrm>
              <a:prstGeom prst="ellipse">
                <a:avLst/>
              </a:prstGeom>
              <a:solidFill>
                <a:srgbClr val="FF4848"/>
              </a:solidFill>
              <a:ln>
                <a:solidFill>
                  <a:srgbClr val="FF484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1F497D"/>
                  </a:solidFill>
                  <a:latin typeface="Helvetica Neue Light"/>
                  <a:ea typeface="ＭＳ Ｐゴシック" charset="0"/>
                  <a:cs typeface="Helvetica Neue Light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 rot="5400000">
                <a:off x="494271" y="5941274"/>
                <a:ext cx="382343" cy="151684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rot="5400000">
                <a:off x="645954" y="6589198"/>
                <a:ext cx="382343" cy="2863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rot="5400000">
                <a:off x="800501" y="6589198"/>
                <a:ext cx="382343" cy="2863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rot="16200000" flipH="1">
                <a:off x="953614" y="5939846"/>
                <a:ext cx="379489" cy="151684"/>
              </a:xfrm>
              <a:prstGeom prst="line">
                <a:avLst/>
              </a:prstGeom>
              <a:ln w="50800" cap="flat" cmpd="sng" algn="ctr">
                <a:solidFill>
                  <a:srgbClr val="FF484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Straight Arrow Connector 51"/>
            <p:cNvCxnSpPr/>
            <p:nvPr/>
          </p:nvCxnSpPr>
          <p:spPr>
            <a:xfrm>
              <a:off x="6705600" y="5943600"/>
              <a:ext cx="762000" cy="1588"/>
            </a:xfrm>
            <a:prstGeom prst="straightConnector1">
              <a:avLst/>
            </a:prstGeom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5334000" y="5943600"/>
              <a:ext cx="762000" cy="1588"/>
            </a:xfrm>
            <a:prstGeom prst="straightConnector1">
              <a:avLst/>
            </a:prstGeom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Box 95"/>
          <p:cNvSpPr txBox="1"/>
          <p:nvPr/>
        </p:nvSpPr>
        <p:spPr>
          <a:xfrm>
            <a:off x="2130268" y="1227536"/>
            <a:ext cx="90958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3000" b="1" dirty="0">
                <a:solidFill>
                  <a:schemeClr val="tx2"/>
                </a:solidFill>
                <a:latin typeface="Helvetica Neue"/>
                <a:cs typeface="Helvetica Neue"/>
              </a:rPr>
              <a:t>Reproduction number (</a:t>
            </a:r>
            <a:r>
              <a:rPr lang="en-US" sz="3200" b="1" dirty="0">
                <a:solidFill>
                  <a:schemeClr val="tx2"/>
                </a:solidFill>
                <a:latin typeface="Helvetica Neue"/>
                <a:cs typeface="Helvetica Neue"/>
              </a:rPr>
              <a:t>R</a:t>
            </a:r>
            <a:r>
              <a:rPr lang="en-US" sz="3200" b="1" baseline="-25000" dirty="0">
                <a:solidFill>
                  <a:schemeClr val="tx2"/>
                </a:solidFill>
                <a:latin typeface="Helvetica Neue"/>
                <a:cs typeface="Helvetica Neue"/>
              </a:rPr>
              <a:t>0</a:t>
            </a:r>
            <a:r>
              <a:rPr lang="en-US" sz="3200" b="1" dirty="0">
                <a:solidFill>
                  <a:schemeClr val="tx2"/>
                </a:solidFill>
                <a:latin typeface="Helvetica Neue"/>
                <a:cs typeface="Helvetica Neue"/>
              </a:rPr>
              <a:t>)</a:t>
            </a:r>
            <a:endParaRPr lang="en-US" sz="3000" b="1" dirty="0">
              <a:solidFill>
                <a:schemeClr val="tx2"/>
              </a:solidFill>
              <a:latin typeface="Helvetica Neue"/>
              <a:cs typeface="Helvetica Neue"/>
            </a:endParaRPr>
          </a:p>
        </p:txBody>
      </p:sp>
      <p:pic>
        <p:nvPicPr>
          <p:cNvPr id="97" name="Picture 96" descr="015_people-silhouettes-vector-l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0" t="6151" r="19257"/>
          <a:stretch/>
        </p:blipFill>
        <p:spPr>
          <a:xfrm>
            <a:off x="7673879" y="1101398"/>
            <a:ext cx="386220" cy="967167"/>
          </a:xfrm>
          <a:prstGeom prst="rect">
            <a:avLst/>
          </a:prstGeom>
        </p:spPr>
      </p:pic>
      <p:cxnSp>
        <p:nvCxnSpPr>
          <p:cNvPr id="98" name="Straight Arrow Connector 97"/>
          <p:cNvCxnSpPr/>
          <p:nvPr/>
        </p:nvCxnSpPr>
        <p:spPr>
          <a:xfrm>
            <a:off x="8114109" y="1513298"/>
            <a:ext cx="499181" cy="675"/>
          </a:xfrm>
          <a:prstGeom prst="straightConnector1">
            <a:avLst/>
          </a:prstGeom>
          <a:ln w="31750" cmpd="sng">
            <a:solidFill>
              <a:srgbClr val="990A00"/>
            </a:solidFill>
            <a:headEnd type="none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 flipV="1">
            <a:off x="8114102" y="851535"/>
            <a:ext cx="636750" cy="513478"/>
          </a:xfrm>
          <a:prstGeom prst="straightConnector1">
            <a:avLst/>
          </a:prstGeom>
          <a:ln w="31750" cmpd="sng">
            <a:solidFill>
              <a:srgbClr val="990A00"/>
            </a:solidFill>
            <a:headEnd type="none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8114102" y="1695979"/>
            <a:ext cx="636750" cy="527156"/>
          </a:xfrm>
          <a:prstGeom prst="straightConnector1">
            <a:avLst/>
          </a:prstGeom>
          <a:ln w="31750" cmpd="sng">
            <a:solidFill>
              <a:srgbClr val="990A00"/>
            </a:solidFill>
            <a:headEnd type="none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ectangle 100"/>
          <p:cNvSpPr/>
          <p:nvPr/>
        </p:nvSpPr>
        <p:spPr>
          <a:xfrm>
            <a:off x="8801484" y="973713"/>
            <a:ext cx="577402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500" dirty="0">
                <a:solidFill>
                  <a:schemeClr val="tx2"/>
                </a:solidFill>
                <a:latin typeface="Helvetica Neue Light"/>
                <a:cs typeface="Helvetica Neue Light"/>
              </a:rPr>
              <a:t>?</a:t>
            </a:r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156732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235870" y="2948543"/>
            <a:ext cx="97202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Herd immunity</a:t>
            </a:r>
            <a:endParaRPr lang="en-US" sz="5000" dirty="0">
              <a:latin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5891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0088" y="1534916"/>
            <a:ext cx="7032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Helvetica Neue Light"/>
                <a:cs typeface="Helvetica Neue Light"/>
              </a:rPr>
              <a:t>Proportion of the population we need to vaccinate:</a:t>
            </a:r>
            <a:endParaRPr lang="en-US" sz="2400" baseline="-25000" dirty="0">
              <a:latin typeface="Helvetica Neue Light"/>
              <a:cs typeface="Helvetica Neue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35870" y="203200"/>
            <a:ext cx="97202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dirty="0">
                <a:solidFill>
                  <a:schemeClr val="tx2"/>
                </a:solidFill>
                <a:latin typeface="Helvetica Neue Light"/>
                <a:cs typeface="Helvetica Neue Light"/>
              </a:rPr>
              <a:t>Herd immunity</a:t>
            </a:r>
            <a:endParaRPr lang="en-US" sz="5000" dirty="0">
              <a:latin typeface="Helvetica Neue Light"/>
              <a:cs typeface="Helvetica Neue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69807" y="1894981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Helvetica Neue Light"/>
                <a:cs typeface="Helvetica Neue Light"/>
              </a:rPr>
              <a:t>R</a:t>
            </a:r>
            <a:r>
              <a:rPr lang="en-US" sz="2400" baseline="-25000" dirty="0">
                <a:solidFill>
                  <a:schemeClr val="tx2"/>
                </a:solidFill>
                <a:latin typeface="Helvetica Neue Light"/>
                <a:cs typeface="Helvetica Neue Light"/>
              </a:rPr>
              <a:t>0</a:t>
            </a:r>
            <a:endParaRPr lang="en-US" sz="2400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9228507" y="1905984"/>
            <a:ext cx="935463" cy="1697"/>
          </a:xfrm>
          <a:prstGeom prst="straightConnector1">
            <a:avLst/>
          </a:prstGeom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307113" y="1433316"/>
            <a:ext cx="853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Helvetica Neue Light"/>
                <a:cs typeface="Helvetica Neue Light"/>
              </a:rPr>
              <a:t>R</a:t>
            </a:r>
            <a:r>
              <a:rPr lang="en-US" sz="2400" baseline="-25000" dirty="0">
                <a:solidFill>
                  <a:schemeClr val="tx2"/>
                </a:solidFill>
                <a:latin typeface="Helvetica Neue Light"/>
                <a:cs typeface="Helvetica Neue Light"/>
              </a:rPr>
              <a:t>0</a:t>
            </a:r>
            <a:r>
              <a:rPr lang="en-US" sz="2400" dirty="0">
                <a:solidFill>
                  <a:schemeClr val="tx2"/>
                </a:solidFill>
                <a:latin typeface="Helvetica Neue Light"/>
                <a:cs typeface="Helvetica Neue Light"/>
              </a:rPr>
              <a:t>-1</a:t>
            </a:r>
            <a:r>
              <a:rPr lang="en-US" sz="2400" baseline="-25000" dirty="0">
                <a:solidFill>
                  <a:schemeClr val="tx2"/>
                </a:solidFill>
                <a:latin typeface="Helvetica Neue Light"/>
                <a:cs typeface="Helvetica Neue Light"/>
              </a:rPr>
              <a:t>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581374" y="2458246"/>
            <a:ext cx="8578857" cy="3536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Rabies				0</a:t>
            </a:r>
          </a:p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Flu					1–2</a:t>
            </a:r>
          </a:p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Ebola (West Africa)	1–2</a:t>
            </a:r>
          </a:p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Chickenpox			10</a:t>
            </a:r>
          </a:p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Measles				16–18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37378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0088" y="1534916"/>
            <a:ext cx="7032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Helvetica Neue Light"/>
                <a:cs typeface="Helvetica Neue Light"/>
              </a:rPr>
              <a:t>Proportion of the population we need to vaccinate:</a:t>
            </a:r>
            <a:endParaRPr lang="en-US" sz="2400" baseline="-25000" dirty="0">
              <a:latin typeface="Helvetica Neue Light"/>
              <a:cs typeface="Helvetica Neue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35870" y="203200"/>
            <a:ext cx="97202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dirty="0">
                <a:solidFill>
                  <a:schemeClr val="tx2"/>
                </a:solidFill>
                <a:latin typeface="Helvetica Neue Light"/>
                <a:cs typeface="Helvetica Neue Light"/>
              </a:rPr>
              <a:t>Herd immunity</a:t>
            </a:r>
            <a:endParaRPr lang="en-US" sz="5000" dirty="0">
              <a:latin typeface="Helvetica Neue Light"/>
              <a:cs typeface="Helvetica Neue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69807" y="1894981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Helvetica Neue Light"/>
                <a:cs typeface="Helvetica Neue Light"/>
              </a:rPr>
              <a:t>R</a:t>
            </a:r>
            <a:r>
              <a:rPr lang="en-US" sz="2400" baseline="-25000" dirty="0">
                <a:solidFill>
                  <a:schemeClr val="tx2"/>
                </a:solidFill>
                <a:latin typeface="Helvetica Neue Light"/>
                <a:cs typeface="Helvetica Neue Light"/>
              </a:rPr>
              <a:t>0</a:t>
            </a:r>
            <a:endParaRPr lang="en-US" sz="2400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9228507" y="1905984"/>
            <a:ext cx="935463" cy="1697"/>
          </a:xfrm>
          <a:prstGeom prst="straightConnector1">
            <a:avLst/>
          </a:prstGeom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307113" y="1433316"/>
            <a:ext cx="853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Helvetica Neue Light"/>
                <a:cs typeface="Helvetica Neue Light"/>
              </a:rPr>
              <a:t>R</a:t>
            </a:r>
            <a:r>
              <a:rPr lang="en-US" sz="2400" baseline="-25000" dirty="0">
                <a:solidFill>
                  <a:schemeClr val="tx2"/>
                </a:solidFill>
                <a:latin typeface="Helvetica Neue Light"/>
                <a:cs typeface="Helvetica Neue Light"/>
              </a:rPr>
              <a:t>0</a:t>
            </a:r>
            <a:r>
              <a:rPr lang="en-US" sz="2400" dirty="0">
                <a:solidFill>
                  <a:schemeClr val="tx2"/>
                </a:solidFill>
                <a:latin typeface="Helvetica Neue Light"/>
                <a:cs typeface="Helvetica Neue Light"/>
              </a:rPr>
              <a:t>-1</a:t>
            </a:r>
            <a:r>
              <a:rPr lang="en-US" sz="2400" baseline="-25000" dirty="0">
                <a:solidFill>
                  <a:schemeClr val="tx2"/>
                </a:solidFill>
                <a:latin typeface="Helvetica Neue Light"/>
                <a:cs typeface="Helvetica Neue Light"/>
              </a:rPr>
              <a:t>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581374" y="2458246"/>
            <a:ext cx="8578857" cy="3536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					R</a:t>
            </a:r>
            <a:r>
              <a:rPr lang="en-US" sz="3200" baseline="-250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0		</a:t>
            </a: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Vaccinate</a:t>
            </a:r>
          </a:p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Flu					1–2			1/2</a:t>
            </a:r>
          </a:p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Ebola (West Africa)	1–2			1/2</a:t>
            </a:r>
          </a:p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Chickenpox			10			9/10</a:t>
            </a:r>
          </a:p>
          <a:p>
            <a:pPr>
              <a:spcAft>
                <a:spcPts val="1100"/>
              </a:spcAft>
            </a:pPr>
            <a:r>
              <a:rPr lang="en-US" sz="3200" dirty="0" smtClean="0">
                <a:solidFill>
                  <a:schemeClr val="tx2"/>
                </a:solidFill>
                <a:latin typeface="Helvetica Neue Light"/>
                <a:cs typeface="Helvetica Neue Light"/>
              </a:rPr>
              <a:t>• Measles				16–18		17/18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71018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452</Words>
  <Application>Microsoft Office PowerPoint</Application>
  <PresentationFormat>Anpassad</PresentationFormat>
  <Paragraphs>163</Paragraphs>
  <Slides>15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London School of Hygiene &amp; Tropical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Wenham</dc:creator>
  <cp:lastModifiedBy>Ida Solum</cp:lastModifiedBy>
  <cp:revision>4</cp:revision>
  <cp:lastPrinted>2018-04-03T14:50:14Z</cp:lastPrinted>
  <dcterms:created xsi:type="dcterms:W3CDTF">2015-07-20T15:19:23Z</dcterms:created>
  <dcterms:modified xsi:type="dcterms:W3CDTF">2018-04-03T15:05:38Z</dcterms:modified>
</cp:coreProperties>
</file>